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metadata/thumbnail" Target="docProps/thumbnail0.jpeg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525" r:id="rId2"/>
    <p:sldId id="453" r:id="rId3"/>
    <p:sldId id="499" r:id="rId4"/>
    <p:sldId id="509" r:id="rId5"/>
    <p:sldId id="441" r:id="rId6"/>
    <p:sldId id="510" r:id="rId7"/>
    <p:sldId id="511" r:id="rId8"/>
    <p:sldId id="512" r:id="rId9"/>
    <p:sldId id="516" r:id="rId10"/>
    <p:sldId id="513" r:id="rId11"/>
    <p:sldId id="524" r:id="rId12"/>
    <p:sldId id="514" r:id="rId13"/>
    <p:sldId id="515" r:id="rId14"/>
    <p:sldId id="517" r:id="rId15"/>
    <p:sldId id="518" r:id="rId16"/>
    <p:sldId id="519" r:id="rId17"/>
    <p:sldId id="520" r:id="rId18"/>
    <p:sldId id="521" r:id="rId19"/>
    <p:sldId id="52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7F1FF"/>
    <a:srgbClr val="EBEBEB"/>
    <a:srgbClr val="376092"/>
    <a:srgbClr val="7F7F7F"/>
    <a:srgbClr val="825809"/>
    <a:srgbClr val="FFFFFF"/>
    <a:srgbClr val="4D822A"/>
    <a:srgbClr val="ABB1B0"/>
    <a:srgbClr val="ACACB0"/>
    <a:srgbClr val="A8A9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711" autoAdjust="0"/>
    <p:restoredTop sz="71808" autoAdjust="0"/>
  </p:normalViewPr>
  <p:slideViewPr>
    <p:cSldViewPr snapToGrid="0">
      <p:cViewPr>
        <p:scale>
          <a:sx n="75" d="100"/>
          <a:sy n="75" d="100"/>
        </p:scale>
        <p:origin x="-1788" y="-17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321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smtClean="0">
                <a:latin typeface="Arial" pitchFamily="34" charset="0"/>
                <a:cs typeface="Arial" pitchFamily="34" charset="0"/>
              </a:rPr>
              <a:t>© Duarte Design, Inc. 2009</a:t>
            </a:r>
            <a:endParaRPr 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7EAF2-1DE3-4AC2-BC82-3EF63BED9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67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A8ED9-A90F-43A0-A471-4F79F54F87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© Duarte Design, Inc. 2009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29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To view this presentation, first, turn up your volume and second,</a:t>
            </a:r>
            <a:r>
              <a:rPr lang="en-US" baseline="0" smtClean="0"/>
              <a:t> launch the self-running slide show.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4DFB0-44CD-4632-8FEA-E6F62CCD500F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To view this presentation, first, turn up your volume and second,</a:t>
            </a:r>
            <a:r>
              <a:rPr lang="en-US" baseline="0" smtClean="0"/>
              <a:t> launch the self-running slide show.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4DFB0-44CD-4632-8FEA-E6F62CCD500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To view this presentation, first, turn up your volume and second,</a:t>
            </a:r>
            <a:r>
              <a:rPr lang="en-US" baseline="0" smtClean="0"/>
              <a:t> launch the self-running slide show.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4DFB0-44CD-4632-8FEA-E6F62CCD500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To view this presentation, first, turn up your volume and second,</a:t>
            </a:r>
            <a:r>
              <a:rPr lang="en-US" baseline="0" smtClean="0"/>
              <a:t> launch the self-running slide show.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4DFB0-44CD-4632-8FEA-E6F62CCD500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1024" y="2130425"/>
            <a:ext cx="4067175" cy="14700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91024" y="3886200"/>
            <a:ext cx="3381376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4571"/>
            <a:ext cx="4619625" cy="4486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5/28/2012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5/28/2012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5/28/2012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5/28/2012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5/28/2012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5/28/2012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5/28/2012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5/28/2012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5/28/2012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5/28/2012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video_output/Compilation%20of%20Rex%20movements%20-%20including%20stair%20climbing,%20slopes,%20and%20turns.%20-%20YouTube.mp4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jpeg"/><Relationship Id="rId10" Type="http://schemas.openxmlformats.org/officeDocument/2006/relationships/image" Target="../media/image6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http://3.bp.blogspot.com/_YCNqUfhPVEs/Sv-79dWMnkI/AAAAAAAAAC0/QWlQ625tGnQ/S1600-R/bismillah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4350" y="-229395"/>
            <a:ext cx="10115550" cy="758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10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2012-05-20 16.16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5" y="1"/>
            <a:ext cx="9144000" cy="6858000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wn Arrow 7"/>
          <p:cNvSpPr/>
          <p:nvPr/>
        </p:nvSpPr>
        <p:spPr>
          <a:xfrm rot="10800000">
            <a:off x="5195118" y="5491316"/>
            <a:ext cx="381000" cy="1366684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No Hope Wireless Access Point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2888" y="-26052463"/>
            <a:ext cx="26289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Hope Wireless Access Point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05288" y="-25900063"/>
            <a:ext cx="26289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95400" y="3200400"/>
            <a:ext cx="11430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0" y="3429000"/>
            <a:ext cx="3276600" cy="161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4000" y="3352800"/>
            <a:ext cx="762000" cy="629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" name="Down Arrow 11"/>
          <p:cNvSpPr/>
          <p:nvPr/>
        </p:nvSpPr>
        <p:spPr>
          <a:xfrm rot="6725683">
            <a:off x="4400515" y="4598116"/>
            <a:ext cx="381000" cy="1366684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 26"/>
          <p:cNvGrpSpPr/>
          <p:nvPr/>
        </p:nvGrpSpPr>
        <p:grpSpPr>
          <a:xfrm>
            <a:off x="114300" y="152400"/>
            <a:ext cx="723900" cy="609600"/>
            <a:chOff x="388260" y="228600"/>
            <a:chExt cx="2507339" cy="2362200"/>
          </a:xfrm>
        </p:grpSpPr>
        <p:sp>
          <p:nvSpPr>
            <p:cNvPr id="11" name="Quad Arrow 10"/>
            <p:cNvSpPr/>
            <p:nvPr/>
          </p:nvSpPr>
          <p:spPr>
            <a:xfrm>
              <a:off x="388260" y="228600"/>
              <a:ext cx="2507339" cy="2362200"/>
            </a:xfrm>
            <a:prstGeom prst="quadArrow">
              <a:avLst>
                <a:gd name="adj1" fmla="val 10276"/>
                <a:gd name="adj2" fmla="val 13332"/>
                <a:gd name="adj3" fmla="val 2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Up Arrow 25"/>
            <p:cNvSpPr/>
            <p:nvPr/>
          </p:nvSpPr>
          <p:spPr>
            <a:xfrm>
              <a:off x="1295400" y="228600"/>
              <a:ext cx="609600" cy="1076632"/>
            </a:xfrm>
            <a:prstGeom prst="upArrow">
              <a:avLst>
                <a:gd name="adj1" fmla="val 50000"/>
                <a:gd name="adj2" fmla="val 83871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pic>
        <p:nvPicPr>
          <p:cNvPr id="1028" name="Picture 4" descr="http://loganrockmore.com/statusscreensaver/images/modules/batter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0" y="-101600"/>
            <a:ext cx="9525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geek.com/wp-content/uploads/2010/03/WiFi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76200"/>
            <a:ext cx="55834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2057400" y="1904999"/>
            <a:ext cx="2514600" cy="1295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95400" y="3276600"/>
            <a:ext cx="115458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lang="en-US" sz="4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</a:t>
            </a:r>
            <a:endParaRPr lang="en-US" sz="4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562600" y="3657600"/>
            <a:ext cx="12554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 m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14300" y="3429000"/>
            <a:ext cx="1409700" cy="185245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4133850" y="3621712"/>
            <a:ext cx="666750" cy="1417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7848600" y="4817436"/>
            <a:ext cx="1314415" cy="61642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990600" y="4234016"/>
            <a:ext cx="16192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4800600" y="4847916"/>
            <a:ext cx="3048000" cy="19111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http://www.eb-5center.com/files/icon_chec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5" y="5968366"/>
            <a:ext cx="9048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/>
          <p:cNvSpPr/>
          <p:nvPr/>
        </p:nvSpPr>
        <p:spPr>
          <a:xfrm>
            <a:off x="4953000" y="3733800"/>
            <a:ext cx="23241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8" name="Down Arrow 67"/>
          <p:cNvSpPr/>
          <p:nvPr/>
        </p:nvSpPr>
        <p:spPr>
          <a:xfrm rot="10800000">
            <a:off x="3581401" y="3760839"/>
            <a:ext cx="381000" cy="1366684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/>
          <p:cNvSpPr/>
          <p:nvPr/>
        </p:nvSpPr>
        <p:spPr>
          <a:xfrm>
            <a:off x="2400300" y="2057400"/>
            <a:ext cx="18669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678586" y="2057400"/>
            <a:ext cx="12554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2133600" y="3200400"/>
            <a:ext cx="2190750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2133600" y="3276600"/>
            <a:ext cx="476250" cy="95741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Down Arrow 59"/>
          <p:cNvSpPr/>
          <p:nvPr/>
        </p:nvSpPr>
        <p:spPr>
          <a:xfrm rot="14438147">
            <a:off x="3901970" y="3070881"/>
            <a:ext cx="329581" cy="799137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3" name="Picture 9" descr="C:\Users\Sharif\Desktop\qw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0803"/>
            <a:ext cx="1609725" cy="48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http://cdn1.iconfinder.com/data/icons/nounproject/512/12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0" y="1066800"/>
            <a:ext cx="783602" cy="7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21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Horizontal Prototype</a:t>
            </a:r>
            <a:endParaRPr lang="en-GB" b="1" u="sng" dirty="0"/>
          </a:p>
        </p:txBody>
      </p:sp>
      <p:pic>
        <p:nvPicPr>
          <p:cNvPr id="4098" name="Picture 2" descr="C:\Users\Sharif\Desktop\34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033" y="1542096"/>
            <a:ext cx="6166368" cy="470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greatmathsteachingideas.files.wordpress.com/2010/08/sos-icon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593" y="1509937"/>
            <a:ext cx="835283" cy="8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own Arrow 9"/>
          <p:cNvSpPr/>
          <p:nvPr/>
        </p:nvSpPr>
        <p:spPr>
          <a:xfrm rot="2575258">
            <a:off x="6963952" y="907405"/>
            <a:ext cx="457200" cy="8562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own Arrow 11"/>
          <p:cNvSpPr/>
          <p:nvPr/>
        </p:nvSpPr>
        <p:spPr>
          <a:xfrm rot="3603267">
            <a:off x="7863170" y="4948606"/>
            <a:ext cx="457200" cy="8562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Down Arrow 12"/>
          <p:cNvSpPr/>
          <p:nvPr/>
        </p:nvSpPr>
        <p:spPr>
          <a:xfrm rot="18120352">
            <a:off x="1163042" y="5174225"/>
            <a:ext cx="457200" cy="8562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Down Arrow 13"/>
          <p:cNvSpPr/>
          <p:nvPr/>
        </p:nvSpPr>
        <p:spPr>
          <a:xfrm rot="16200000">
            <a:off x="990599" y="2068125"/>
            <a:ext cx="457200" cy="8562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Down Arrow 14"/>
          <p:cNvSpPr/>
          <p:nvPr/>
        </p:nvSpPr>
        <p:spPr>
          <a:xfrm rot="17448111">
            <a:off x="3605624" y="1286599"/>
            <a:ext cx="457200" cy="8562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Down Arrow 15"/>
          <p:cNvSpPr/>
          <p:nvPr/>
        </p:nvSpPr>
        <p:spPr>
          <a:xfrm rot="5158992">
            <a:off x="7910710" y="1322480"/>
            <a:ext cx="457200" cy="8562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Down Arrow 16"/>
          <p:cNvSpPr/>
          <p:nvPr/>
        </p:nvSpPr>
        <p:spPr>
          <a:xfrm rot="17830520">
            <a:off x="1102892" y="1113948"/>
            <a:ext cx="457200" cy="8562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8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Scenario Prototype</a:t>
            </a:r>
            <a:endParaRPr lang="en-GB" b="1" u="sng" dirty="0"/>
          </a:p>
        </p:txBody>
      </p:sp>
      <p:pic>
        <p:nvPicPr>
          <p:cNvPr id="2050" name="Picture 2" descr="https://community.emc.com/servlet/JiveServlet/showImage/38-3645-31886/exoskeleton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296400" cy="556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wn Arrow 2"/>
          <p:cNvSpPr/>
          <p:nvPr/>
        </p:nvSpPr>
        <p:spPr>
          <a:xfrm>
            <a:off x="1066800" y="2667000"/>
            <a:ext cx="584200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own Arrow 5"/>
          <p:cNvSpPr/>
          <p:nvPr/>
        </p:nvSpPr>
        <p:spPr>
          <a:xfrm>
            <a:off x="2260600" y="2667000"/>
            <a:ext cx="584200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own Arrow 6"/>
          <p:cNvSpPr/>
          <p:nvPr/>
        </p:nvSpPr>
        <p:spPr>
          <a:xfrm>
            <a:off x="4572000" y="2654300"/>
            <a:ext cx="584200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7747000" y="2654300"/>
            <a:ext cx="584200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46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5" name="Object 4">
            <a:hlinkClick r:id="rId3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994862"/>
              </p:ext>
            </p:extLst>
          </p:nvPr>
        </p:nvGraphicFramePr>
        <p:xfrm>
          <a:off x="228600" y="381000"/>
          <a:ext cx="8784563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Packager Shell Object" showAsIcon="1" r:id="rId4" imgW="7748640" imgH="685800" progId="Package">
                  <p:embed/>
                </p:oleObj>
              </mc:Choice>
              <mc:Fallback>
                <p:oleObj name="Packager Shell Object" showAsIcon="1" r:id="rId4" imgW="774864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381000"/>
                        <a:ext cx="8784563" cy="60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952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4000" b="1" dirty="0" smtClean="0">
                <a:solidFill>
                  <a:schemeClr val="accent1"/>
                </a:solidFill>
              </a:rPr>
              <a:t>Task Analysis</a:t>
            </a:r>
            <a:r>
              <a:rPr lang="en-US" dirty="0" smtClean="0"/>
              <a:t/>
            </a:r>
            <a:br>
              <a:rPr lang="en-US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09650" lvl="1" indent="-609600">
              <a:buNone/>
            </a:pPr>
            <a:r>
              <a:rPr lang="en-US" dirty="0"/>
              <a:t>T</a:t>
            </a:r>
            <a:r>
              <a:rPr lang="en-US" dirty="0" smtClean="0"/>
              <a:t>op </a:t>
            </a:r>
            <a:r>
              <a:rPr lang="en-US" dirty="0"/>
              <a:t>level </a:t>
            </a:r>
            <a:r>
              <a:rPr lang="en-US" u="sng" dirty="0"/>
              <a:t>G</a:t>
            </a:r>
            <a:r>
              <a:rPr lang="en-US" u="sng" dirty="0" smtClean="0"/>
              <a:t>oals</a:t>
            </a:r>
            <a:endParaRPr lang="en-US" dirty="0"/>
          </a:p>
          <a:p>
            <a:pPr marL="800100" lvl="2" indent="0">
              <a:buNone/>
            </a:pPr>
            <a:r>
              <a:rPr lang="en-US" dirty="0" smtClean="0"/>
              <a:t>“To Provide a system through which a terminally disabled individual regain some level of physical activity in order to minimize the psychological effect of his injury”</a:t>
            </a:r>
          </a:p>
          <a:p>
            <a:pPr marL="800100" lvl="2" indent="0">
              <a:buNone/>
            </a:pPr>
            <a:endParaRPr lang="en-US" dirty="0"/>
          </a:p>
          <a:p>
            <a:pPr marL="800100" lvl="2" indent="0">
              <a:buNone/>
            </a:pPr>
            <a:r>
              <a:rPr lang="en-US" dirty="0" smtClean="0"/>
              <a:t>“To provide the user a safety critical system as per the physical condition of the user requires”</a:t>
            </a:r>
          </a:p>
          <a:p>
            <a:pPr marL="800100" lvl="2" indent="0">
              <a:buNone/>
            </a:pPr>
            <a:endParaRPr lang="en-US" dirty="0"/>
          </a:p>
          <a:p>
            <a:pPr marL="800100" lvl="2" indent="0">
              <a:buNone/>
            </a:pPr>
            <a:r>
              <a:rPr lang="en-US" dirty="0" smtClean="0"/>
              <a:t>“To provide simpler set of interface for the user with limited abilities in order to fully interact with the system”.</a:t>
            </a:r>
          </a:p>
          <a:p>
            <a:pPr marL="8001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95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/>
              <a:t>Tasks List</a:t>
            </a:r>
            <a:endParaRPr lang="en-GB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dirty="0" smtClean="0"/>
              <a:t>Sitting </a:t>
            </a:r>
            <a:r>
              <a:rPr lang="en-GB" sz="2400" dirty="0"/>
              <a:t>on </a:t>
            </a:r>
            <a:r>
              <a:rPr lang="en-GB" sz="2400" dirty="0" smtClean="0"/>
              <a:t>chair</a:t>
            </a:r>
          </a:p>
          <a:p>
            <a:endParaRPr lang="en-GB" sz="2400" dirty="0" smtClean="0"/>
          </a:p>
          <a:p>
            <a:r>
              <a:rPr lang="en-US" sz="2400" dirty="0" smtClean="0"/>
              <a:t>Standing up</a:t>
            </a:r>
          </a:p>
          <a:p>
            <a:endParaRPr lang="en-GB" sz="2400" dirty="0"/>
          </a:p>
          <a:p>
            <a:r>
              <a:rPr lang="en-GB" sz="2400" dirty="0" smtClean="0"/>
              <a:t>Walking </a:t>
            </a:r>
            <a:r>
              <a:rPr lang="en-GB" sz="2400" dirty="0"/>
              <a:t>straight line or on a irregular path</a:t>
            </a:r>
            <a:r>
              <a:rPr lang="en-GB" sz="2400" dirty="0" smtClean="0"/>
              <a:t>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 smtClean="0"/>
              <a:t>Picking </a:t>
            </a:r>
            <a:r>
              <a:rPr lang="en-GB" sz="2400" dirty="0"/>
              <a:t>and handling objects</a:t>
            </a:r>
            <a:r>
              <a:rPr lang="en-GB" sz="2400" dirty="0" smtClean="0"/>
              <a:t>.</a:t>
            </a:r>
          </a:p>
          <a:p>
            <a:endParaRPr lang="en-GB" sz="2400" dirty="0" smtClean="0"/>
          </a:p>
          <a:p>
            <a:r>
              <a:rPr lang="en-US" sz="2400" dirty="0" smtClean="0"/>
              <a:t>Making calls to base station</a:t>
            </a:r>
          </a:p>
          <a:p>
            <a:endParaRPr lang="en-US" sz="2400" dirty="0" smtClean="0"/>
          </a:p>
          <a:p>
            <a:r>
              <a:rPr lang="en-US" sz="2400" dirty="0" smtClean="0"/>
              <a:t>Navigating through Obstacles</a:t>
            </a:r>
          </a:p>
          <a:p>
            <a:endParaRPr lang="en-GB" sz="24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4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Sub Tasks</a:t>
            </a:r>
            <a:endParaRPr lang="en-GB" u="sng" dirty="0"/>
          </a:p>
        </p:txBody>
      </p:sp>
      <p:pic>
        <p:nvPicPr>
          <p:cNvPr id="6" name="Picture 2" descr="https://community.emc.com/servlet/JiveServlet/showImage/38-3645-31886/exoskeleton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 t="39498" r="5601" b="7534"/>
          <a:stretch/>
        </p:blipFill>
        <p:spPr bwMode="auto">
          <a:xfrm>
            <a:off x="292100" y="2438400"/>
            <a:ext cx="84836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41400" y="1676400"/>
            <a:ext cx="4678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Standing from the chair and walking</a:t>
            </a:r>
            <a:endParaRPr lang="en-GB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Task Analysis</a:t>
            </a:r>
            <a:endParaRPr lang="en-GB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44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Pre-Conditions</a:t>
            </a:r>
          </a:p>
          <a:p>
            <a:pPr lvl="1"/>
            <a:r>
              <a:rPr lang="en-US" dirty="0" smtClean="0"/>
              <a:t>Already Strapped to the Exoskeleton</a:t>
            </a:r>
          </a:p>
          <a:p>
            <a:pPr lvl="1"/>
            <a:r>
              <a:rPr lang="en-US" dirty="0" smtClean="0"/>
              <a:t>System Powered Up</a:t>
            </a:r>
          </a:p>
          <a:p>
            <a:pPr lvl="1"/>
            <a:r>
              <a:rPr lang="en-US" dirty="0" smtClean="0"/>
              <a:t>System Scanned and checked</a:t>
            </a:r>
          </a:p>
          <a:p>
            <a:pPr lvl="1"/>
            <a:r>
              <a:rPr lang="en-US" dirty="0" smtClean="0"/>
              <a:t>User is willing and mentally relaxed</a:t>
            </a:r>
          </a:p>
          <a:p>
            <a:pPr lvl="1"/>
            <a:r>
              <a:rPr lang="en-US" dirty="0" smtClean="0"/>
              <a:t>Battery full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The user has suitable pre training with help of the Developer team</a:t>
            </a:r>
          </a:p>
          <a:p>
            <a:pPr lvl="1"/>
            <a:r>
              <a:rPr lang="en-US" dirty="0" smtClean="0"/>
              <a:t>The exoskeleton has be extensively tested for safety critical issues</a:t>
            </a:r>
            <a:endParaRPr lang="en-GB" dirty="0"/>
          </a:p>
        </p:txBody>
      </p:sp>
      <p:pic>
        <p:nvPicPr>
          <p:cNvPr id="4" name="Picture 2" descr="https://community.emc.com/servlet/JiveServlet/showImage/38-3645-31886/exoskeleton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 t="39498" r="5601" b="7534"/>
          <a:stretch/>
        </p:blipFill>
        <p:spPr bwMode="auto">
          <a:xfrm>
            <a:off x="419100" y="4610100"/>
            <a:ext cx="84836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40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Sub Tasks( for single body motion)</a:t>
            </a:r>
            <a:endParaRPr lang="en-GB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 user wishes to stand up and walk</a:t>
            </a:r>
          </a:p>
          <a:p>
            <a:r>
              <a:rPr lang="en-US" dirty="0" smtClean="0"/>
              <a:t>The thought process generates brain waves in the primary motor Cortex</a:t>
            </a:r>
          </a:p>
          <a:p>
            <a:r>
              <a:rPr lang="en-US" dirty="0" smtClean="0"/>
              <a:t>These brain waves are picked up by the Brain wave sensor and sent as analog signals to the Hub computer </a:t>
            </a:r>
          </a:p>
          <a:p>
            <a:r>
              <a:rPr lang="en-US" dirty="0" smtClean="0"/>
              <a:t>Hub computer with the help of software decodes the analog signals into commands as per the required motion and send corresponding signals to the microcontrollers in the </a:t>
            </a:r>
            <a:r>
              <a:rPr lang="en-US" dirty="0" err="1" smtClean="0"/>
              <a:t>Exo</a:t>
            </a:r>
            <a:r>
              <a:rPr lang="en-US" dirty="0" smtClean="0"/>
              <a:t> Skeleton</a:t>
            </a:r>
          </a:p>
          <a:p>
            <a:r>
              <a:rPr lang="en-US" dirty="0" smtClean="0"/>
              <a:t>The Microcontrollers in the </a:t>
            </a:r>
            <a:r>
              <a:rPr lang="en-US" dirty="0" err="1"/>
              <a:t>E</a:t>
            </a:r>
            <a:r>
              <a:rPr lang="en-US" dirty="0" err="1" smtClean="0"/>
              <a:t>xo</a:t>
            </a:r>
            <a:r>
              <a:rPr lang="en-US" dirty="0" smtClean="0"/>
              <a:t> skeleton generate synchronous electric signals to different motors and pulleys in the exoskeleton to perform a motion.</a:t>
            </a:r>
          </a:p>
          <a:p>
            <a:r>
              <a:rPr lang="en-US" dirty="0" smtClean="0"/>
              <a:t>Microcontrollers constantly return feedback signals upon completion of the previous command.</a:t>
            </a:r>
          </a:p>
          <a:p>
            <a:endParaRPr lang="en-U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003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User Reponse</a:t>
            </a:r>
            <a:r>
              <a:rPr lang="en-US" u="sng" dirty="0"/>
              <a:t>s</a:t>
            </a:r>
            <a:endParaRPr lang="en-GB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Before the task starts</a:t>
            </a:r>
          </a:p>
          <a:p>
            <a:pPr lvl="1"/>
            <a:r>
              <a:rPr lang="en-US" dirty="0"/>
              <a:t>User is willing and mentally </a:t>
            </a:r>
            <a:r>
              <a:rPr lang="en-US" dirty="0" smtClean="0"/>
              <a:t>relaxed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user has suitable pre training with help of the Developer </a:t>
            </a:r>
            <a:r>
              <a:rPr lang="en-US" dirty="0" smtClean="0"/>
              <a:t>team and Doctors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After Completion of a task</a:t>
            </a:r>
          </a:p>
          <a:p>
            <a:pPr lvl="1"/>
            <a:r>
              <a:rPr lang="en-US" dirty="0" smtClean="0"/>
              <a:t>The Completion of task is achieved by users satisfaction  latterly as a brain wave signals upon the completion of a task.</a:t>
            </a:r>
          </a:p>
          <a:p>
            <a:pPr lvl="1"/>
            <a:r>
              <a:rPr lang="en-US" dirty="0" smtClean="0"/>
              <a:t>Anxiety and frustration will result in brain signals corresponding to lack of completion of a particular task.</a:t>
            </a:r>
          </a:p>
          <a:p>
            <a:pPr lvl="1"/>
            <a:r>
              <a:rPr lang="en-US" dirty="0" smtClean="0"/>
              <a:t>Also if case the system also recognized if a corresponding motion is not completed and delivers a warning signals on HUD as well as the same is communicated to the base station.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4571"/>
            <a:ext cx="4619625" cy="4486275"/>
          </a:xfrm>
          <a:prstGeom prst="rect">
            <a:avLst/>
          </a:prstGeom>
          <a:noFill/>
        </p:spPr>
      </p:pic>
      <p:sp>
        <p:nvSpPr>
          <p:cNvPr id="23" name="Rectangle 210"/>
          <p:cNvSpPr txBox="1">
            <a:spLocks noChangeArrowheads="1"/>
          </p:cNvSpPr>
          <p:nvPr/>
        </p:nvSpPr>
        <p:spPr bwMode="auto">
          <a:xfrm>
            <a:off x="4619625" y="1261533"/>
            <a:ext cx="4004736" cy="4004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rIns="0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sz="2200" dirty="0" smtClean="0">
                <a:solidFill>
                  <a:prstClr val="white"/>
                </a:solidFill>
                <a:latin typeface="Arial" pitchFamily="34" charset="0"/>
                <a:ea typeface="Arial" charset="0"/>
                <a:cs typeface="Arial" pitchFamily="34" charset="0"/>
              </a:rPr>
              <a:t/>
            </a:r>
            <a:br>
              <a:rPr lang="en-US" sz="2200" dirty="0" smtClean="0">
                <a:solidFill>
                  <a:prstClr val="white"/>
                </a:solidFill>
                <a:latin typeface="Arial" pitchFamily="34" charset="0"/>
                <a:ea typeface="Arial" charset="0"/>
                <a:cs typeface="Arial" pitchFamily="34" charset="0"/>
              </a:rPr>
            </a:br>
            <a:endParaRPr lang="en-US" sz="2200" dirty="0">
              <a:solidFill>
                <a:srgbClr val="08CFEE"/>
              </a:solidFill>
              <a:latin typeface="Arial" pitchFamily="34" charset="0"/>
              <a:ea typeface="Arial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12033" y="636151"/>
            <a:ext cx="463272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prstClr val="white"/>
                </a:solidFill>
                <a:latin typeface="Arial" pitchFamily="34" charset="0"/>
                <a:ea typeface="Arial" charset="0"/>
                <a:cs typeface="Arial" pitchFamily="34" charset="0"/>
              </a:rPr>
              <a:t>iNTerAcTive</a:t>
            </a:r>
            <a:r>
              <a:rPr lang="en-US" sz="2200" dirty="0" smtClean="0">
                <a:solidFill>
                  <a:prstClr val="white"/>
                </a:solidFill>
                <a:latin typeface="Arial" pitchFamily="34" charset="0"/>
                <a:ea typeface="Arial" charset="0"/>
                <a:cs typeface="Arial" pitchFamily="34" charset="0"/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  <a:latin typeface="Arial" pitchFamily="34" charset="0"/>
                <a:ea typeface="Arial" charset="0"/>
                <a:cs typeface="Arial" pitchFamily="34" charset="0"/>
              </a:rPr>
              <a:t>DesiGn</a:t>
            </a:r>
            <a:endParaRPr lang="en-US" sz="3600" dirty="0" smtClean="0">
              <a:solidFill>
                <a:srgbClr val="08CFEE"/>
              </a:solidFill>
              <a:latin typeface="Arial" pitchFamily="34" charset="0"/>
              <a:ea typeface="Arial" charset="0"/>
              <a:cs typeface="Arial" pitchFamily="34" charset="0"/>
            </a:endParaRPr>
          </a:p>
          <a:p>
            <a:r>
              <a:rPr lang="en-US" sz="3600" b="1" dirty="0" smtClean="0">
                <a:solidFill>
                  <a:srgbClr val="08CFEE"/>
                </a:solidFill>
                <a:latin typeface="Arial" pitchFamily="34" charset="0"/>
                <a:ea typeface="Arial" charset="0"/>
                <a:cs typeface="Arial" pitchFamily="34" charset="0"/>
              </a:rPr>
              <a:t>BRAIN COMPUTER INTERFACE </a:t>
            </a:r>
          </a:p>
          <a:p>
            <a:r>
              <a:rPr lang="en-US" sz="3600" b="1" dirty="0" smtClean="0">
                <a:solidFill>
                  <a:srgbClr val="08CFEE"/>
                </a:solidFill>
                <a:latin typeface="Arial" pitchFamily="34" charset="0"/>
                <a:ea typeface="Arial" charset="0"/>
                <a:cs typeface="Arial" pitchFamily="34" charset="0"/>
              </a:rPr>
              <a:t>For Terminally Disabled Individuals</a:t>
            </a:r>
            <a:endParaRPr lang="en-US" sz="3600" b="1" dirty="0">
              <a:solidFill>
                <a:srgbClr val="08CFE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ttp://www.answer-my-health-question.info/images/improve-brain-health-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" y="965915"/>
            <a:ext cx="2464352" cy="2457248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292599" y="1132115"/>
            <a:ext cx="3492864" cy="2969986"/>
          </a:xfrm>
          <a:prstGeom prst="rect">
            <a:avLst/>
          </a:prstGeom>
          <a:gradFill>
            <a:gsLst>
              <a:gs pos="0">
                <a:schemeClr val="bg1">
                  <a:lumMod val="98000"/>
                  <a:lumOff val="2000"/>
                  <a:alpha val="21000"/>
                </a:schemeClr>
              </a:gs>
              <a:gs pos="39999">
                <a:schemeClr val="bg1">
                  <a:lumMod val="75000"/>
                  <a:alpha val="18000"/>
                </a:schemeClr>
              </a:gs>
              <a:gs pos="70000">
                <a:schemeClr val="bg1">
                  <a:lumMod val="65000"/>
                  <a:alpha val="14000"/>
                </a:schemeClr>
              </a:gs>
              <a:gs pos="100000">
                <a:schemeClr val="bg1">
                  <a:alpha val="14000"/>
                </a:schemeClr>
              </a:gs>
            </a:gsLst>
            <a:lin ang="5400000" scaled="0"/>
          </a:gra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292599" y="1060270"/>
            <a:ext cx="3558177" cy="3041832"/>
          </a:xfrm>
          <a:prstGeom prst="rect">
            <a:avLst/>
          </a:prstGeom>
          <a:noFill/>
          <a:ln w="177800" cap="sq">
            <a:gradFill flip="none" rotWithShape="1">
              <a:gsLst>
                <a:gs pos="0">
                  <a:srgbClr val="FFFFFF">
                    <a:alpha val="57000"/>
                  </a:srgbClr>
                </a:gs>
                <a:gs pos="7001">
                  <a:srgbClr val="E6E6E6">
                    <a:alpha val="74000"/>
                  </a:srgbClr>
                </a:gs>
                <a:gs pos="32001">
                  <a:srgbClr val="7D8496">
                    <a:alpha val="64000"/>
                  </a:srgbClr>
                </a:gs>
                <a:gs pos="47000">
                  <a:srgbClr val="E6E6E6">
                    <a:alpha val="69000"/>
                  </a:srgbClr>
                </a:gs>
                <a:gs pos="85001">
                  <a:srgbClr val="7D8496">
                    <a:alpha val="70000"/>
                  </a:srgbClr>
                </a:gs>
                <a:gs pos="100000">
                  <a:srgbClr val="E6E6E6">
                    <a:alpha val="64000"/>
                  </a:srgbClr>
                </a:gs>
              </a:gsLst>
              <a:lin ang="5400000" scaled="0"/>
              <a:tileRect r="-100000" b="-100000"/>
            </a:gradFill>
            <a:round/>
          </a:ln>
          <a:effectLst>
            <a:glow rad="127000">
              <a:schemeClr val="bg1">
                <a:alpha val="5000"/>
              </a:schemeClr>
            </a:glo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6724650"/>
            <a:ext cx="9144000" cy="133349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57150" cy="685800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4571"/>
            <a:ext cx="4619625" cy="4486275"/>
          </a:xfrm>
          <a:prstGeom prst="rect">
            <a:avLst/>
          </a:prstGeom>
          <a:noFill/>
        </p:spPr>
      </p:pic>
      <p:pic>
        <p:nvPicPr>
          <p:cNvPr id="13" name="Picture 2" descr="http://www.answer-my-health-question.info/images/improve-brain-health-2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" y="965915"/>
            <a:ext cx="2464352" cy="2457248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261031" y="1236542"/>
            <a:ext cx="3556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prstClr val="white"/>
                </a:solidFill>
                <a:latin typeface="Arial" pitchFamily="34" charset="0"/>
                <a:ea typeface="Arial" charset="0"/>
                <a:cs typeface="Arial" pitchFamily="34" charset="0"/>
              </a:rPr>
              <a:t>iNTerAcTive</a:t>
            </a:r>
            <a:r>
              <a:rPr lang="en-US" sz="2800" dirty="0">
                <a:solidFill>
                  <a:prstClr val="white"/>
                </a:solidFill>
                <a:latin typeface="Arial" pitchFamily="34" charset="0"/>
                <a:ea typeface="Arial" charset="0"/>
                <a:cs typeface="Arial" pitchFamily="34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Arial" pitchFamily="34" charset="0"/>
                <a:ea typeface="Arial" charset="0"/>
                <a:cs typeface="Arial" pitchFamily="34" charset="0"/>
              </a:rPr>
              <a:t>DesiGn</a:t>
            </a:r>
            <a:endParaRPr lang="en-US" sz="2800" dirty="0">
              <a:solidFill>
                <a:srgbClr val="08CFEE"/>
              </a:solidFill>
              <a:latin typeface="Arial" pitchFamily="34" charset="0"/>
              <a:ea typeface="Arial" charset="0"/>
              <a:cs typeface="Arial" pitchFamily="34" charset="0"/>
            </a:endParaRPr>
          </a:p>
          <a:p>
            <a:r>
              <a:rPr lang="en-US" sz="2800" b="1" dirty="0">
                <a:solidFill>
                  <a:srgbClr val="08CFEE"/>
                </a:solidFill>
                <a:latin typeface="Arial" pitchFamily="34" charset="0"/>
                <a:ea typeface="Arial" charset="0"/>
                <a:cs typeface="Arial" pitchFamily="34" charset="0"/>
              </a:rPr>
              <a:t>BRAIN COMPUTER INTERFACE </a:t>
            </a:r>
          </a:p>
          <a:p>
            <a:r>
              <a:rPr lang="en-US" sz="2800" b="1" dirty="0">
                <a:solidFill>
                  <a:srgbClr val="08CFEE"/>
                </a:solidFill>
                <a:latin typeface="Arial" pitchFamily="34" charset="0"/>
                <a:ea typeface="Arial" charset="0"/>
                <a:cs typeface="Arial" pitchFamily="34" charset="0"/>
              </a:rPr>
              <a:t>For Terminally Disabled Individuals</a:t>
            </a:r>
            <a:endParaRPr lang="en-US" sz="2800" b="1" dirty="0">
              <a:solidFill>
                <a:srgbClr val="08CFE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3025" y="3362325"/>
            <a:ext cx="7800975" cy="3495675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76167" y="5418604"/>
            <a:ext cx="52447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astellar" pitchFamily="18" charset="0"/>
              </a:rPr>
              <a:t>Capt</a:t>
            </a:r>
            <a:r>
              <a:rPr lang="en-US" sz="2000" dirty="0" smtClean="0">
                <a:latin typeface="Castellar" pitchFamily="18" charset="0"/>
              </a:rPr>
              <a:t> Muhammad Naveed Sharif</a:t>
            </a:r>
          </a:p>
          <a:p>
            <a:r>
              <a:rPr lang="en-US" sz="2000" dirty="0" err="1" smtClean="0">
                <a:latin typeface="Castellar" pitchFamily="18" charset="0"/>
              </a:rPr>
              <a:t>Capt</a:t>
            </a:r>
            <a:r>
              <a:rPr lang="en-US" sz="2000" dirty="0" smtClean="0">
                <a:latin typeface="Castellar" pitchFamily="18" charset="0"/>
              </a:rPr>
              <a:t> </a:t>
            </a:r>
            <a:r>
              <a:rPr lang="en-US" sz="2000" dirty="0" err="1" smtClean="0">
                <a:latin typeface="Castellar" pitchFamily="18" charset="0"/>
              </a:rPr>
              <a:t>Yasir</a:t>
            </a:r>
            <a:r>
              <a:rPr lang="en-US" sz="2000" dirty="0" smtClean="0">
                <a:latin typeface="Castellar" pitchFamily="18" charset="0"/>
              </a:rPr>
              <a:t> </a:t>
            </a:r>
            <a:r>
              <a:rPr lang="en-US" sz="2000" dirty="0" err="1" smtClean="0">
                <a:latin typeface="Castellar" pitchFamily="18" charset="0"/>
              </a:rPr>
              <a:t>Ishaq</a:t>
            </a:r>
            <a:r>
              <a:rPr lang="en-US" sz="2000" dirty="0" smtClean="0">
                <a:latin typeface="Castellar" pitchFamily="18" charset="0"/>
              </a:rPr>
              <a:t> </a:t>
            </a:r>
            <a:r>
              <a:rPr lang="en-US" sz="2000" dirty="0" err="1" smtClean="0">
                <a:latin typeface="Castellar" pitchFamily="18" charset="0"/>
              </a:rPr>
              <a:t>Hashmi</a:t>
            </a:r>
            <a:endParaRPr lang="en-US" sz="2000" dirty="0" smtClean="0">
              <a:latin typeface="Castellar" pitchFamily="18" charset="0"/>
            </a:endParaRPr>
          </a:p>
          <a:p>
            <a:r>
              <a:rPr lang="en-US" sz="2000" dirty="0" err="1" smtClean="0">
                <a:latin typeface="Castellar" pitchFamily="18" charset="0"/>
              </a:rPr>
              <a:t>Nc</a:t>
            </a:r>
            <a:r>
              <a:rPr lang="en-US" sz="2000" dirty="0" smtClean="0">
                <a:latin typeface="Castellar" pitchFamily="18" charset="0"/>
              </a:rPr>
              <a:t> Hafiz Abdul </a:t>
            </a:r>
            <a:r>
              <a:rPr lang="en-US" sz="2000" dirty="0" err="1" smtClean="0">
                <a:latin typeface="Castellar" pitchFamily="18" charset="0"/>
              </a:rPr>
              <a:t>mannan</a:t>
            </a:r>
            <a:endParaRPr lang="en-GB" sz="2000" dirty="0">
              <a:latin typeface="Castellar" pitchFamily="18" charset="0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3025" y="3362325"/>
            <a:ext cx="7800975" cy="3495675"/>
          </a:xfrm>
          <a:prstGeom prst="rect">
            <a:avLst/>
          </a:prstGeom>
          <a:noFill/>
        </p:spPr>
      </p:pic>
      <p:sp>
        <p:nvSpPr>
          <p:cNvPr id="21" name="Rectangle 210"/>
          <p:cNvSpPr txBox="1">
            <a:spLocks noChangeArrowheads="1"/>
          </p:cNvSpPr>
          <p:nvPr/>
        </p:nvSpPr>
        <p:spPr bwMode="auto">
          <a:xfrm>
            <a:off x="217085" y="436728"/>
            <a:ext cx="3176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prstTxWarp prst="textNoShape">
              <a:avLst/>
            </a:prstTxWarp>
          </a:bodyPr>
          <a:lstStyle/>
          <a:p>
            <a:pPr>
              <a:buFont typeface="Arial" charset="0"/>
              <a:buNone/>
            </a:pPr>
            <a:r>
              <a:rPr lang="en-US" sz="4000" dirty="0" smtClean="0">
                <a:solidFill>
                  <a:schemeClr val="accent1"/>
                </a:solidFill>
                <a:latin typeface="Arial" pitchFamily="34" charset="0"/>
                <a:ea typeface="Arial" charset="0"/>
                <a:cs typeface="Arial" pitchFamily="34" charset="0"/>
              </a:rPr>
              <a:t>Back Ground</a:t>
            </a:r>
          </a:p>
          <a:p>
            <a:pPr>
              <a:buFont typeface="Arial" charset="0"/>
              <a:buNone/>
            </a:pPr>
            <a:r>
              <a:rPr lang="en-US" sz="2400" dirty="0" smtClean="0">
                <a:solidFill>
                  <a:schemeClr val="accent1"/>
                </a:solidFill>
                <a:latin typeface="Arial" pitchFamily="34" charset="0"/>
                <a:ea typeface="Arial" charset="0"/>
                <a:cs typeface="Arial" pitchFamily="34" charset="0"/>
              </a:rPr>
              <a:t>Spinal Cord Injuries</a:t>
            </a:r>
            <a:endParaRPr lang="en-US" sz="2400" dirty="0">
              <a:solidFill>
                <a:schemeClr val="accent1"/>
              </a:solidFill>
              <a:latin typeface="Arial" pitchFamily="34" charset="0"/>
              <a:ea typeface="Arial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34867" y="5177304"/>
            <a:ext cx="52843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“About </a:t>
            </a:r>
            <a:r>
              <a:rPr lang="en-US" b="1" dirty="0"/>
              <a:t>11,000 people in the United States suffer </a:t>
            </a:r>
            <a:endParaRPr lang="en-US" b="1" dirty="0" smtClean="0"/>
          </a:p>
          <a:p>
            <a:r>
              <a:rPr lang="en-US" b="1" dirty="0" smtClean="0"/>
              <a:t>a </a:t>
            </a:r>
            <a:r>
              <a:rPr lang="en-US" b="1" dirty="0"/>
              <a:t>traumatic spinal cord injury (SCI) each year</a:t>
            </a:r>
            <a:r>
              <a:rPr lang="en-US" b="1" dirty="0" smtClean="0"/>
              <a:t>.</a:t>
            </a:r>
          </a:p>
          <a:p>
            <a:r>
              <a:rPr lang="en-US" b="1" dirty="0" smtClean="0"/>
              <a:t> </a:t>
            </a:r>
            <a:r>
              <a:rPr lang="en-US" b="1" dirty="0"/>
              <a:t>At present, between 250,000 to 400,000 </a:t>
            </a:r>
            <a:r>
              <a:rPr lang="en-US" b="1" dirty="0" smtClean="0"/>
              <a:t>Americans</a:t>
            </a:r>
          </a:p>
          <a:p>
            <a:r>
              <a:rPr lang="en-US" b="1" dirty="0" smtClean="0"/>
              <a:t> </a:t>
            </a:r>
            <a:r>
              <a:rPr lang="en-US" b="1" dirty="0"/>
              <a:t>live their daily lives with a SCI </a:t>
            </a:r>
            <a:r>
              <a:rPr lang="en-US" b="1" dirty="0" smtClean="0"/>
              <a:t>disability”.</a:t>
            </a:r>
          </a:p>
          <a:p>
            <a:r>
              <a:rPr lang="en-US" b="1" dirty="0" smtClean="0"/>
              <a:t>Note :</a:t>
            </a:r>
            <a:r>
              <a:rPr lang="en-US" dirty="0" smtClean="0">
                <a:solidFill>
                  <a:srgbClr val="FF0000"/>
                </a:solidFill>
              </a:rPr>
              <a:t>USA`s Population is </a:t>
            </a:r>
            <a:r>
              <a:rPr lang="en-GB" b="1" dirty="0">
                <a:solidFill>
                  <a:srgbClr val="FF0000"/>
                </a:solidFill>
              </a:rPr>
              <a:t>4.47</a:t>
            </a:r>
            <a:r>
              <a:rPr lang="en-GB" b="1" dirty="0" smtClean="0">
                <a:solidFill>
                  <a:srgbClr val="FF0000"/>
                </a:solidFill>
              </a:rPr>
              <a:t>%</a:t>
            </a:r>
            <a:r>
              <a:rPr lang="en-GB" dirty="0" smtClean="0">
                <a:solidFill>
                  <a:srgbClr val="FF0000"/>
                </a:solidFill>
              </a:rPr>
              <a:t>  of  world population</a:t>
            </a:r>
            <a:r>
              <a:rPr lang="en-GB" dirty="0" smtClean="0"/>
              <a:t>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pic>
        <p:nvPicPr>
          <p:cNvPr id="3074" name="Picture 2" descr="http://1.bp.blogspot.com/_UnJH2QIw4gc/TFSeXvfsJ_I/AAAAAAAAAQA/PRQL8cggXRY/s1600/spinal-cord-injur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326" y="436728"/>
            <a:ext cx="4452049" cy="356164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disabled-world.com/artman/uploads/spin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769" y="1720736"/>
            <a:ext cx="2408831" cy="4975932"/>
          </a:xfrm>
          <a:prstGeom prst="rect">
            <a:avLst/>
          </a:prstGeom>
          <a:noFill/>
          <a:effectLst>
            <a:softEdge rad="63500"/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images.mylot.com/userImages/images/postphotos/170083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326" y="436728"/>
            <a:ext cx="4884878" cy="353477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7709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0"/>
          <p:cNvSpPr txBox="1">
            <a:spLocks noChangeArrowheads="1"/>
          </p:cNvSpPr>
          <p:nvPr/>
        </p:nvSpPr>
        <p:spPr bwMode="auto">
          <a:xfrm>
            <a:off x="217085" y="436728"/>
            <a:ext cx="3176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prstTxWarp prst="textNoShape">
              <a:avLst/>
            </a:prstTxWarp>
          </a:bodyPr>
          <a:lstStyle/>
          <a:p>
            <a:pPr>
              <a:buFont typeface="Arial" charset="0"/>
              <a:buNone/>
            </a:pPr>
            <a:r>
              <a:rPr lang="en-US" sz="4800" dirty="0" smtClean="0">
                <a:solidFill>
                  <a:schemeClr val="accent1"/>
                </a:solidFill>
                <a:latin typeface="Arial" pitchFamily="34" charset="0"/>
                <a:ea typeface="Arial" charset="0"/>
                <a:cs typeface="Arial" pitchFamily="34" charset="0"/>
              </a:rPr>
              <a:t>Solution</a:t>
            </a:r>
            <a:endParaRPr lang="en-US" sz="4800" dirty="0">
              <a:solidFill>
                <a:schemeClr val="accent1"/>
              </a:solidFill>
              <a:latin typeface="Arial" pitchFamily="34" charset="0"/>
              <a:ea typeface="Arial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085" y="1164134"/>
            <a:ext cx="3316805" cy="710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Motor Cortex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Electric Signals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Non </a:t>
            </a:r>
            <a:r>
              <a:rPr lang="en-US" sz="2400" dirty="0">
                <a:solidFill>
                  <a:schemeClr val="bg1"/>
                </a:solidFill>
              </a:rPr>
              <a:t>Evasive </a:t>
            </a:r>
            <a:r>
              <a:rPr lang="en-US" sz="2400" dirty="0" smtClean="0">
                <a:solidFill>
                  <a:schemeClr val="bg1"/>
                </a:solidFill>
              </a:rPr>
              <a:t>Signal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      Detection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Computer 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dirty="0" smtClean="0">
                <a:solidFill>
                  <a:schemeClr val="bg1"/>
                </a:solidFill>
              </a:rPr>
              <a:t>Smartphone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Head On Display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      (</a:t>
            </a:r>
            <a:r>
              <a:rPr lang="en-US" dirty="0" smtClean="0">
                <a:solidFill>
                  <a:schemeClr val="bg1"/>
                </a:solidFill>
              </a:rPr>
              <a:t>Augmented vision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Microcontroller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Powered Exoskeleton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3080" name="Picture 8" descr="http://editthis.info/images/psy3242/5/55/Motor-corte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216" y="1083354"/>
            <a:ext cx="4714214" cy="45438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wired.com/images_blogs/wiredscience/2011/02/brain-activity-adult-flickr-reigh-leblan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703" y="968968"/>
            <a:ext cx="4835927" cy="47725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cdn.physorg.com/newman/gfx/news/Clipboffard-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421" y="1083354"/>
            <a:ext cx="4835927" cy="4744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www.mycolorscreen.com/wp-content/uploads/homescreens/38874/Dos-droid_original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7" r="50000" b="5835"/>
          <a:stretch/>
        </p:blipFill>
        <p:spPr bwMode="auto">
          <a:xfrm>
            <a:off x="3961416" y="1110986"/>
            <a:ext cx="4714214" cy="48807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geeker.com/blog/wp-content/uploads/HLIC/258cb2f3a395c43e21713a23a2d66a5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419" y="1110986"/>
            <a:ext cx="4835929" cy="46305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upload.wikimedia.org/wikipedia/commons/thumb/1/18/PIC18F8720.jpg/220px-PIC18F872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419" y="1110987"/>
            <a:ext cx="4835928" cy="48359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cdn.walyou.com/wp-content/uploads/2010/09/XOS22_thumb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719" y="1070654"/>
            <a:ext cx="4835928" cy="48380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0"/>
          <p:cNvSpPr txBox="1">
            <a:spLocks noChangeArrowheads="1"/>
          </p:cNvSpPr>
          <p:nvPr/>
        </p:nvSpPr>
        <p:spPr bwMode="auto">
          <a:xfrm>
            <a:off x="3011085" y="436728"/>
            <a:ext cx="3176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prstTxWarp prst="textNoShape">
              <a:avLst/>
            </a:prstTxWarp>
          </a:bodyPr>
          <a:lstStyle/>
          <a:p>
            <a:pPr>
              <a:buFont typeface="Arial" charset="0"/>
              <a:buNone/>
            </a:pPr>
            <a:r>
              <a:rPr lang="en-US" sz="4000" dirty="0" smtClean="0">
                <a:solidFill>
                  <a:schemeClr val="accent1"/>
                </a:solidFill>
                <a:latin typeface="Arial" pitchFamily="34" charset="0"/>
                <a:ea typeface="Arial" charset="0"/>
                <a:cs typeface="Arial" pitchFamily="34" charset="0"/>
              </a:rPr>
              <a:t>PACT Analysis</a:t>
            </a:r>
            <a:endParaRPr lang="en-US" sz="4000" dirty="0">
              <a:solidFill>
                <a:schemeClr val="accent1"/>
              </a:solidFill>
              <a:latin typeface="Arial" pitchFamily="34" charset="0"/>
              <a:ea typeface="Arial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228088"/>
            <a:ext cx="9278822" cy="5232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u="sng" dirty="0" smtClean="0">
                <a:solidFill>
                  <a:schemeClr val="bg1"/>
                </a:solidFill>
              </a:rPr>
              <a:t>People</a:t>
            </a:r>
            <a:endParaRPr lang="en-GB" sz="2800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rgbClr val="87F1FF"/>
                </a:solidFill>
              </a:rPr>
              <a:t>Users</a:t>
            </a:r>
            <a:r>
              <a:rPr lang="en-GB" dirty="0">
                <a:solidFill>
                  <a:srgbClr val="87F1FF"/>
                </a:solidFill>
              </a:rPr>
              <a:t>.</a:t>
            </a:r>
            <a:endParaRPr lang="en-GB" sz="1600" dirty="0">
              <a:solidFill>
                <a:srgbClr val="87F1FF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Special Persons</a:t>
            </a:r>
            <a:endParaRPr lang="en-GB" sz="1600" dirty="0">
              <a:solidFill>
                <a:schemeClr val="bg1"/>
              </a:solidFill>
            </a:endParaRPr>
          </a:p>
          <a:p>
            <a:pPr lvl="3"/>
            <a:r>
              <a:rPr lang="en-GB" dirty="0">
                <a:solidFill>
                  <a:schemeClr val="bg1"/>
                </a:solidFill>
              </a:rPr>
              <a:t>All Possible Disabled Human Beings With a </a:t>
            </a:r>
            <a:r>
              <a:rPr lang="en-GB" b="1" dirty="0">
                <a:solidFill>
                  <a:schemeClr val="bg1"/>
                </a:solidFill>
              </a:rPr>
              <a:t>Fully functional </a:t>
            </a:r>
            <a:r>
              <a:rPr lang="en-GB" b="1" dirty="0" smtClean="0">
                <a:solidFill>
                  <a:schemeClr val="bg1"/>
                </a:solidFill>
              </a:rPr>
              <a:t>Brain ,Eyes, Ear </a:t>
            </a:r>
            <a:r>
              <a:rPr lang="en-GB" dirty="0" smtClean="0">
                <a:solidFill>
                  <a:schemeClr val="bg1"/>
                </a:solidFill>
              </a:rPr>
              <a:t>and</a:t>
            </a:r>
            <a:r>
              <a:rPr lang="en-GB" b="1" dirty="0" smtClean="0">
                <a:solidFill>
                  <a:schemeClr val="bg1"/>
                </a:solidFill>
              </a:rPr>
              <a:t> </a:t>
            </a:r>
          </a:p>
          <a:p>
            <a:pPr lvl="3"/>
            <a:r>
              <a:rPr lang="en-GB" b="1" dirty="0" smtClean="0">
                <a:solidFill>
                  <a:schemeClr val="bg1"/>
                </a:solidFill>
              </a:rPr>
              <a:t>Speech</a:t>
            </a:r>
            <a:endParaRPr lang="en-GB" sz="1600" b="1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 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rgbClr val="87F1FF"/>
                </a:solidFill>
              </a:rPr>
              <a:t>Developers</a:t>
            </a:r>
            <a:endParaRPr lang="en-GB" sz="1600" dirty="0">
              <a:solidFill>
                <a:srgbClr val="87F1FF"/>
              </a:solidFill>
            </a:endParaRPr>
          </a:p>
          <a:p>
            <a:pPr lvl="3"/>
            <a:r>
              <a:rPr lang="en-GB" dirty="0">
                <a:solidFill>
                  <a:schemeClr val="bg1"/>
                </a:solidFill>
              </a:rPr>
              <a:t>Electrical Engineers-With specialization in </a:t>
            </a:r>
            <a:r>
              <a:rPr lang="en-GB" dirty="0" err="1">
                <a:solidFill>
                  <a:schemeClr val="bg1"/>
                </a:solidFill>
              </a:rPr>
              <a:t>Neuroinformatics</a:t>
            </a:r>
            <a:endParaRPr lang="en-GB" sz="1600" dirty="0">
              <a:solidFill>
                <a:schemeClr val="bg1"/>
              </a:solidFill>
            </a:endParaRPr>
          </a:p>
          <a:p>
            <a:pPr lvl="3"/>
            <a:r>
              <a:rPr lang="en-GB" dirty="0">
                <a:solidFill>
                  <a:schemeClr val="bg1"/>
                </a:solidFill>
              </a:rPr>
              <a:t>Software Engineering with Knowledge of Image processing and signal processing</a:t>
            </a:r>
            <a:endParaRPr lang="en-GB" sz="1600" dirty="0">
              <a:solidFill>
                <a:schemeClr val="bg1"/>
              </a:solidFill>
            </a:endParaRPr>
          </a:p>
          <a:p>
            <a:pPr lvl="3"/>
            <a:r>
              <a:rPr lang="en-GB" dirty="0">
                <a:solidFill>
                  <a:schemeClr val="bg1"/>
                </a:solidFill>
              </a:rPr>
              <a:t>Mechatronics Engineer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rgbClr val="87F1FF"/>
                </a:solidFill>
              </a:rPr>
              <a:t>Physical Limitations</a:t>
            </a:r>
            <a:r>
              <a:rPr lang="en-GB" dirty="0">
                <a:solidFill>
                  <a:srgbClr val="87F1FF"/>
                </a:solidFill>
              </a:rPr>
              <a:t>:</a:t>
            </a:r>
            <a:endParaRPr lang="en-GB" sz="1600" dirty="0">
              <a:solidFill>
                <a:srgbClr val="87F1FF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Thinking/Thoughts</a:t>
            </a:r>
            <a:r>
              <a:rPr lang="en-GB" dirty="0">
                <a:solidFill>
                  <a:schemeClr val="bg1"/>
                </a:solidFill>
              </a:rPr>
              <a:t> which we all possesses no matter how limited our abilities may be physically.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rgbClr val="87F1FF"/>
                </a:solidFill>
              </a:rPr>
              <a:t>Psychological Difference</a:t>
            </a:r>
            <a:r>
              <a:rPr lang="en-GB" dirty="0">
                <a:solidFill>
                  <a:srgbClr val="87F1FF"/>
                </a:solidFill>
              </a:rPr>
              <a:t>:</a:t>
            </a:r>
            <a:endParaRPr lang="en-GB" sz="1600" dirty="0">
              <a:solidFill>
                <a:srgbClr val="87F1FF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simple actions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simple </a:t>
            </a:r>
            <a:r>
              <a:rPr lang="en-GB" dirty="0">
                <a:solidFill>
                  <a:schemeClr val="bg1"/>
                </a:solidFill>
              </a:rPr>
              <a:t>day to day tasks 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 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 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 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2939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743" y="728260"/>
            <a:ext cx="8278420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u="sng" dirty="0" smtClean="0">
                <a:solidFill>
                  <a:schemeClr val="bg1"/>
                </a:solidFill>
              </a:rPr>
              <a:t>Activities</a:t>
            </a:r>
            <a:endParaRPr lang="en-GB" sz="28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	Following is the list of Activities as perceived to be performed by the system;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	1. Sitting on chair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	2. Walking straight line or on a irregular path. 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	3. Picking and handling objects.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87F1FF"/>
                </a:solidFill>
              </a:rPr>
              <a:t>Temporal </a:t>
            </a:r>
            <a:r>
              <a:rPr lang="en-US" b="1" dirty="0" smtClean="0">
                <a:solidFill>
                  <a:srgbClr val="87F1FF"/>
                </a:solidFill>
              </a:rPr>
              <a:t>Aspects:</a:t>
            </a:r>
            <a:r>
              <a:rPr lang="en-GB" sz="1600" dirty="0">
                <a:solidFill>
                  <a:srgbClr val="87F1FF"/>
                </a:solidFill>
              </a:rPr>
              <a:t> </a:t>
            </a:r>
            <a:r>
              <a:rPr lang="en-GB" sz="1600" dirty="0" smtClean="0">
                <a:solidFill>
                  <a:srgbClr val="87F1FF"/>
                </a:solidFill>
              </a:rPr>
              <a:t> </a:t>
            </a:r>
            <a:endParaRPr lang="en-US" dirty="0">
              <a:solidFill>
                <a:srgbClr val="87F1FF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Don’t </a:t>
            </a:r>
            <a:r>
              <a:rPr lang="en-US" dirty="0">
                <a:solidFill>
                  <a:schemeClr val="bg1"/>
                </a:solidFill>
              </a:rPr>
              <a:t>need the cooperation of second person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E</a:t>
            </a:r>
            <a:r>
              <a:rPr lang="en-US" dirty="0" smtClean="0">
                <a:solidFill>
                  <a:schemeClr val="bg1"/>
                </a:solidFill>
              </a:rPr>
              <a:t>xcept the </a:t>
            </a:r>
            <a:r>
              <a:rPr lang="en-US" dirty="0">
                <a:solidFill>
                  <a:schemeClr val="bg1"/>
                </a:solidFill>
              </a:rPr>
              <a:t>basic step of fixing and </a:t>
            </a:r>
            <a:r>
              <a:rPr lang="en-US" dirty="0" smtClean="0">
                <a:solidFill>
                  <a:schemeClr val="bg1"/>
                </a:solidFill>
              </a:rPr>
              <a:t>removing </a:t>
            </a:r>
            <a:r>
              <a:rPr lang="en-US" dirty="0">
                <a:solidFill>
                  <a:schemeClr val="bg1"/>
                </a:solidFill>
              </a:rPr>
              <a:t>the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rgbClr val="87F1FF"/>
                </a:solidFill>
              </a:rPr>
              <a:t>Complexity</a:t>
            </a:r>
            <a:endParaRPr lang="en-GB" sz="1600" dirty="0">
              <a:solidFill>
                <a:srgbClr val="87F1FF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orcefully </a:t>
            </a:r>
            <a:r>
              <a:rPr lang="en-US" dirty="0">
                <a:solidFill>
                  <a:schemeClr val="bg1"/>
                </a:solidFill>
              </a:rPr>
              <a:t>set lowered due to limitation and ability of the </a:t>
            </a:r>
            <a:r>
              <a:rPr lang="en-US" dirty="0" smtClean="0">
                <a:solidFill>
                  <a:schemeClr val="bg1"/>
                </a:solidFill>
              </a:rPr>
              <a:t>target user. </a:t>
            </a:r>
          </a:p>
          <a:p>
            <a:r>
              <a:rPr lang="en-US" b="1" dirty="0" smtClean="0">
                <a:solidFill>
                  <a:srgbClr val="87F1FF"/>
                </a:solidFill>
              </a:rPr>
              <a:t>Safety </a:t>
            </a:r>
            <a:r>
              <a:rPr lang="en-US" b="1" dirty="0">
                <a:solidFill>
                  <a:srgbClr val="87F1FF"/>
                </a:solidFill>
              </a:rPr>
              <a:t>Critical</a:t>
            </a:r>
            <a:endParaRPr lang="en-GB" sz="1600" dirty="0">
              <a:solidFill>
                <a:srgbClr val="87F1FF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he </a:t>
            </a:r>
            <a:r>
              <a:rPr lang="en-US" dirty="0">
                <a:solidFill>
                  <a:schemeClr val="bg1"/>
                </a:solidFill>
              </a:rPr>
              <a:t>basic limits of human body .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hysically </a:t>
            </a:r>
            <a:r>
              <a:rPr lang="en-US" dirty="0">
                <a:solidFill>
                  <a:schemeClr val="bg1"/>
                </a:solidFill>
              </a:rPr>
              <a:t>applied lock and limiters to limit an excessive motor action.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ll </a:t>
            </a:r>
            <a:r>
              <a:rPr lang="en-US" dirty="0">
                <a:solidFill>
                  <a:schemeClr val="bg1"/>
                </a:solidFill>
              </a:rPr>
              <a:t>time aware of the location stature and Vital signs of the User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An </a:t>
            </a:r>
            <a:r>
              <a:rPr lang="en-US" dirty="0">
                <a:solidFill>
                  <a:schemeClr val="bg1"/>
                </a:solidFill>
              </a:rPr>
              <a:t>anti-fall system </a:t>
            </a:r>
            <a:r>
              <a:rPr lang="en-US" dirty="0" smtClean="0">
                <a:solidFill>
                  <a:schemeClr val="bg1"/>
                </a:solidFill>
              </a:rPr>
              <a:t>to </a:t>
            </a:r>
            <a:r>
              <a:rPr lang="en-US" dirty="0">
                <a:solidFill>
                  <a:schemeClr val="bg1"/>
                </a:solidFill>
              </a:rPr>
              <a:t>minimize damage to </a:t>
            </a:r>
            <a:r>
              <a:rPr lang="en-US" dirty="0" smtClean="0">
                <a:solidFill>
                  <a:schemeClr val="bg1"/>
                </a:solidFill>
              </a:rPr>
              <a:t>user. 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87F1FF"/>
                </a:solidFill>
              </a:rPr>
              <a:t>The </a:t>
            </a:r>
            <a:r>
              <a:rPr lang="en-US" b="1" dirty="0" smtClean="0">
                <a:solidFill>
                  <a:srgbClr val="87F1FF"/>
                </a:solidFill>
              </a:rPr>
              <a:t>Nature </a:t>
            </a:r>
            <a:r>
              <a:rPr lang="en-US" b="1" dirty="0">
                <a:solidFill>
                  <a:srgbClr val="87F1FF"/>
                </a:solidFill>
              </a:rPr>
              <a:t>of the content</a:t>
            </a:r>
            <a:endParaRPr lang="en-GB" sz="1600" dirty="0">
              <a:solidFill>
                <a:srgbClr val="87F1FF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Analog signals  </a:t>
            </a:r>
            <a:r>
              <a:rPr lang="en-US" dirty="0">
                <a:solidFill>
                  <a:schemeClr val="bg1"/>
                </a:solidFill>
              </a:rPr>
              <a:t>are mapped using imaging processing 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Performed </a:t>
            </a:r>
            <a:r>
              <a:rPr lang="en-US" dirty="0">
                <a:solidFill>
                  <a:schemeClr val="bg1"/>
                </a:solidFill>
              </a:rPr>
              <a:t>by the exoskeleton which is basically made up gear and </a:t>
            </a:r>
            <a:r>
              <a:rPr lang="en-US" dirty="0" smtClean="0">
                <a:solidFill>
                  <a:schemeClr val="bg1"/>
                </a:solidFill>
              </a:rPr>
              <a:t>leavers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3D camera Project with help of sensors project augmented information on HUD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3" name="Rectangle 210"/>
          <p:cNvSpPr txBox="1">
            <a:spLocks noChangeArrowheads="1"/>
          </p:cNvSpPr>
          <p:nvPr/>
        </p:nvSpPr>
        <p:spPr bwMode="auto">
          <a:xfrm>
            <a:off x="3011085" y="436728"/>
            <a:ext cx="3176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prstTxWarp prst="textNoShape">
              <a:avLst/>
            </a:prstTxWarp>
          </a:bodyPr>
          <a:lstStyle/>
          <a:p>
            <a:pPr>
              <a:buFont typeface="Arial" charset="0"/>
              <a:buNone/>
            </a:pPr>
            <a:r>
              <a:rPr lang="en-US" sz="4000" dirty="0" smtClean="0">
                <a:solidFill>
                  <a:schemeClr val="accent1"/>
                </a:solidFill>
                <a:latin typeface="Arial" pitchFamily="34" charset="0"/>
                <a:ea typeface="Arial" charset="0"/>
                <a:cs typeface="Arial" pitchFamily="34" charset="0"/>
              </a:rPr>
              <a:t>PACT Analysis</a:t>
            </a:r>
            <a:endParaRPr lang="en-US" sz="4000" dirty="0">
              <a:solidFill>
                <a:schemeClr val="accent1"/>
              </a:solidFill>
              <a:latin typeface="Arial" pitchFamily="34" charset="0"/>
              <a:ea typeface="Arial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51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2522" y="1022445"/>
            <a:ext cx="8018926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u="sng" dirty="0" smtClean="0">
                <a:solidFill>
                  <a:schemeClr val="bg1"/>
                </a:solidFill>
              </a:rPr>
              <a:t>Context</a:t>
            </a:r>
            <a:r>
              <a:rPr lang="en-GB" sz="2800" b="1" u="sng" dirty="0">
                <a:solidFill>
                  <a:schemeClr val="bg1"/>
                </a:solidFill>
              </a:rPr>
              <a:t>:</a:t>
            </a:r>
            <a:endParaRPr lang="en-GB" sz="2800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rgbClr val="87F1FF"/>
                </a:solidFill>
              </a:rPr>
              <a:t>Physical</a:t>
            </a:r>
            <a:endParaRPr lang="en-GB" sz="1600" dirty="0">
              <a:solidFill>
                <a:srgbClr val="87F1FF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in </a:t>
            </a:r>
            <a:r>
              <a:rPr lang="en-GB" dirty="0">
                <a:solidFill>
                  <a:schemeClr val="bg1"/>
                </a:solidFill>
              </a:rPr>
              <a:t>both indoor as well as limited outdoor application.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Social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any effects </a:t>
            </a:r>
            <a:r>
              <a:rPr lang="en-GB" dirty="0">
                <a:solidFill>
                  <a:schemeClr val="bg1"/>
                </a:solidFill>
              </a:rPr>
              <a:t>his relative immediately in a positively </a:t>
            </a:r>
            <a:r>
              <a:rPr lang="en-GB" dirty="0" smtClean="0">
                <a:solidFill>
                  <a:schemeClr val="bg1"/>
                </a:solidFill>
              </a:rPr>
              <a:t>way.</a:t>
            </a:r>
            <a:endParaRPr lang="en-GB" sz="1600" dirty="0">
              <a:solidFill>
                <a:schemeClr val="bg1"/>
              </a:solidFill>
            </a:endParaRPr>
          </a:p>
          <a:p>
            <a:endParaRPr lang="en-GB" b="1" u="sng" dirty="0">
              <a:solidFill>
                <a:schemeClr val="bg1"/>
              </a:solidFill>
            </a:endParaRPr>
          </a:p>
          <a:p>
            <a:endParaRPr lang="en-GB" b="1" u="sng" dirty="0" smtClean="0">
              <a:solidFill>
                <a:schemeClr val="bg1"/>
              </a:solidFill>
            </a:endParaRPr>
          </a:p>
          <a:p>
            <a:r>
              <a:rPr lang="en-GB" sz="2800" b="1" u="sng" dirty="0" smtClean="0">
                <a:solidFill>
                  <a:schemeClr val="bg1"/>
                </a:solidFill>
              </a:rPr>
              <a:t>Technologies</a:t>
            </a:r>
            <a:r>
              <a:rPr lang="en-GB" sz="2800" b="1" u="sng" dirty="0">
                <a:solidFill>
                  <a:schemeClr val="bg1"/>
                </a:solidFill>
              </a:rPr>
              <a:t>:</a:t>
            </a:r>
            <a:endParaRPr lang="en-GB" sz="280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87F1FF"/>
                </a:solidFill>
              </a:rPr>
              <a:t>Input</a:t>
            </a:r>
            <a:r>
              <a:rPr lang="en-US" dirty="0">
                <a:solidFill>
                  <a:srgbClr val="87F1FF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Human Thought processes produces brain activity in form of electric fluxes. 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Also input of following sensors / devices help in safety of the user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1. Gyros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2. GPS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	3</a:t>
            </a:r>
            <a:r>
              <a:rPr lang="en-US" dirty="0">
                <a:solidFill>
                  <a:schemeClr val="bg1"/>
                </a:solidFill>
              </a:rPr>
              <a:t>. 3g Communications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	4</a:t>
            </a:r>
            <a:r>
              <a:rPr lang="en-US" dirty="0">
                <a:solidFill>
                  <a:schemeClr val="bg1"/>
                </a:solidFill>
              </a:rPr>
              <a:t>. Proximity Sensors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	5</a:t>
            </a:r>
            <a:r>
              <a:rPr lang="en-US" dirty="0">
                <a:solidFill>
                  <a:schemeClr val="bg1"/>
                </a:solidFill>
              </a:rPr>
              <a:t>. Pressure Sensors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6. Accelerometer 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 </a:t>
            </a:r>
            <a:endParaRPr lang="en-GB" sz="1600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Rectangle 210"/>
          <p:cNvSpPr txBox="1">
            <a:spLocks noChangeArrowheads="1"/>
          </p:cNvSpPr>
          <p:nvPr/>
        </p:nvSpPr>
        <p:spPr bwMode="auto">
          <a:xfrm>
            <a:off x="3011085" y="436728"/>
            <a:ext cx="3176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prstTxWarp prst="textNoShape">
              <a:avLst/>
            </a:prstTxWarp>
          </a:bodyPr>
          <a:lstStyle/>
          <a:p>
            <a:pPr>
              <a:buFont typeface="Arial" charset="0"/>
              <a:buNone/>
            </a:pPr>
            <a:r>
              <a:rPr lang="en-US" sz="4000" dirty="0" smtClean="0">
                <a:solidFill>
                  <a:schemeClr val="accent1"/>
                </a:solidFill>
                <a:latin typeface="Arial" pitchFamily="34" charset="0"/>
                <a:ea typeface="Arial" charset="0"/>
                <a:cs typeface="Arial" pitchFamily="34" charset="0"/>
              </a:rPr>
              <a:t>PACT Analysis</a:t>
            </a:r>
            <a:endParaRPr lang="en-US" sz="4000" dirty="0">
              <a:solidFill>
                <a:schemeClr val="accent1"/>
              </a:solidFill>
              <a:latin typeface="Arial" pitchFamily="34" charset="0"/>
              <a:ea typeface="Arial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82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100" y="965200"/>
            <a:ext cx="8948283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</a:t>
            </a:r>
            <a:r>
              <a:rPr lang="en-US" dirty="0">
                <a:solidFill>
                  <a:schemeClr val="bg1"/>
                </a:solidFill>
              </a:rPr>
              <a:t> – The Hub computer after recognizing the thought processes </a:t>
            </a:r>
          </a:p>
          <a:p>
            <a:r>
              <a:rPr lang="en-US" dirty="0">
                <a:solidFill>
                  <a:schemeClr val="bg1"/>
                </a:solidFill>
              </a:rPr>
              <a:t>	-to specified components of the exoskeleton to execute the Movement.</a:t>
            </a:r>
          </a:p>
          <a:p>
            <a:r>
              <a:rPr lang="en-US" sz="1600" dirty="0">
                <a:solidFill>
                  <a:schemeClr val="bg1"/>
                </a:solidFill>
              </a:rPr>
              <a:t>	-to Augmented HUD goggles as information of surroundings/situational awareness</a:t>
            </a:r>
            <a:endParaRPr lang="en-GB" sz="1600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Communication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GB" dirty="0">
                <a:solidFill>
                  <a:schemeClr val="bg1"/>
                </a:solidFill>
              </a:rPr>
              <a:t> The communication in the system is done in </a:t>
            </a:r>
            <a:r>
              <a:rPr lang="en-GB" dirty="0" smtClean="0">
                <a:solidFill>
                  <a:schemeClr val="bg1"/>
                </a:solidFill>
              </a:rPr>
              <a:t>four </a:t>
            </a:r>
            <a:r>
              <a:rPr lang="en-GB" dirty="0">
                <a:solidFill>
                  <a:schemeClr val="bg1"/>
                </a:solidFill>
              </a:rPr>
              <a:t>layer </a:t>
            </a:r>
            <a:r>
              <a:rPr lang="en-GB" dirty="0" smtClean="0">
                <a:solidFill>
                  <a:schemeClr val="bg1"/>
                </a:solidFill>
              </a:rPr>
              <a:t>.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GB" b="1" i="1" dirty="0" smtClean="0">
                <a:solidFill>
                  <a:schemeClr val="bg1"/>
                </a:solidFill>
              </a:rPr>
              <a:t>1</a:t>
            </a:r>
            <a:r>
              <a:rPr lang="en-GB" b="1" i="1" baseline="30000" dirty="0" smtClean="0">
                <a:solidFill>
                  <a:schemeClr val="bg1"/>
                </a:solidFill>
              </a:rPr>
              <a:t>st</a:t>
            </a:r>
            <a:r>
              <a:rPr lang="en-GB" b="1" i="1" dirty="0" smtClean="0">
                <a:solidFill>
                  <a:schemeClr val="bg1"/>
                </a:solidFill>
              </a:rPr>
              <a:t> </a:t>
            </a:r>
            <a:r>
              <a:rPr lang="en-GB" b="1" i="1" dirty="0">
                <a:solidFill>
                  <a:schemeClr val="bg1"/>
                </a:solidFill>
              </a:rPr>
              <a:t>layer –Brain level</a:t>
            </a:r>
            <a:endParaRPr lang="en-GB" sz="1600" b="1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Brain electrical activity is translated in to pattern </a:t>
            </a:r>
            <a:endParaRPr lang="en-GB" sz="1600" dirty="0">
              <a:solidFill>
                <a:schemeClr val="bg1"/>
              </a:solidFill>
            </a:endParaRPr>
          </a:p>
          <a:p>
            <a:endParaRPr lang="en-GB" i="1" dirty="0" smtClean="0">
              <a:solidFill>
                <a:schemeClr val="bg1"/>
              </a:solidFill>
            </a:endParaRPr>
          </a:p>
          <a:p>
            <a:r>
              <a:rPr lang="en-GB" b="1" i="1" dirty="0" smtClean="0">
                <a:solidFill>
                  <a:schemeClr val="bg1"/>
                </a:solidFill>
              </a:rPr>
              <a:t>2</a:t>
            </a:r>
            <a:r>
              <a:rPr lang="en-GB" b="1" i="1" baseline="30000" dirty="0" smtClean="0">
                <a:solidFill>
                  <a:schemeClr val="bg1"/>
                </a:solidFill>
              </a:rPr>
              <a:t>nd</a:t>
            </a:r>
            <a:r>
              <a:rPr lang="en-GB" b="1" i="1" dirty="0" smtClean="0">
                <a:solidFill>
                  <a:schemeClr val="bg1"/>
                </a:solidFill>
              </a:rPr>
              <a:t> </a:t>
            </a:r>
            <a:r>
              <a:rPr lang="en-GB" b="1" i="1" dirty="0">
                <a:solidFill>
                  <a:schemeClr val="bg1"/>
                </a:solidFill>
              </a:rPr>
              <a:t>layer – Hub computer</a:t>
            </a:r>
            <a:endParaRPr lang="en-GB" sz="1600" b="1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 pattern is first saved and then  initiated when  recognized a set of signals </a:t>
            </a:r>
            <a:r>
              <a:rPr lang="en-GB" dirty="0" smtClean="0">
                <a:solidFill>
                  <a:schemeClr val="bg1"/>
                </a:solidFill>
              </a:rPr>
              <a:t>to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specified components of the exoskeleton</a:t>
            </a:r>
            <a:endParaRPr lang="en-GB" sz="1600" dirty="0">
              <a:solidFill>
                <a:schemeClr val="bg1"/>
              </a:solidFill>
            </a:endParaRPr>
          </a:p>
          <a:p>
            <a:endParaRPr lang="en-GB" b="1" i="1" dirty="0" smtClean="0">
              <a:solidFill>
                <a:schemeClr val="bg1"/>
              </a:solidFill>
            </a:endParaRPr>
          </a:p>
          <a:p>
            <a:r>
              <a:rPr lang="en-GB" b="1" i="1" dirty="0" smtClean="0">
                <a:solidFill>
                  <a:schemeClr val="bg1"/>
                </a:solidFill>
              </a:rPr>
              <a:t>3</a:t>
            </a:r>
            <a:r>
              <a:rPr lang="en-GB" b="1" i="1" baseline="30000" dirty="0" smtClean="0">
                <a:solidFill>
                  <a:schemeClr val="bg1"/>
                </a:solidFill>
              </a:rPr>
              <a:t>rd</a:t>
            </a:r>
            <a:r>
              <a:rPr lang="en-GB" b="1" i="1" dirty="0" smtClean="0">
                <a:solidFill>
                  <a:schemeClr val="bg1"/>
                </a:solidFill>
              </a:rPr>
              <a:t> </a:t>
            </a:r>
            <a:r>
              <a:rPr lang="en-GB" b="1" i="1" dirty="0">
                <a:solidFill>
                  <a:schemeClr val="bg1"/>
                </a:solidFill>
              </a:rPr>
              <a:t>layer –Exoskeleton</a:t>
            </a:r>
            <a:endParaRPr lang="en-GB" sz="1600" b="1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 micro controllers placed with each set of Muscle replication devices </a:t>
            </a:r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(</a:t>
            </a:r>
            <a:r>
              <a:rPr lang="en-GB" dirty="0">
                <a:solidFill>
                  <a:schemeClr val="bg1"/>
                </a:solidFill>
              </a:rPr>
              <a:t>motors gear and levers) after receiving specific signals controls the operation of the </a:t>
            </a:r>
            <a:r>
              <a:rPr lang="en-GB" dirty="0" smtClean="0">
                <a:solidFill>
                  <a:schemeClr val="bg1"/>
                </a:solidFill>
              </a:rPr>
              <a:t>devices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in order to perform a specific Motion</a:t>
            </a:r>
            <a:r>
              <a:rPr lang="en-GB" dirty="0" smtClean="0">
                <a:solidFill>
                  <a:schemeClr val="bg1"/>
                </a:solidFill>
              </a:rPr>
              <a:t>.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b="1" dirty="0" smtClean="0">
                <a:solidFill>
                  <a:schemeClr val="bg1"/>
                </a:solidFill>
              </a:rPr>
              <a:t>4</a:t>
            </a:r>
            <a:r>
              <a:rPr lang="en-US" sz="1600" b="1" baseline="30000" dirty="0" smtClean="0">
                <a:solidFill>
                  <a:schemeClr val="bg1"/>
                </a:solidFill>
              </a:rPr>
              <a:t>th</a:t>
            </a:r>
            <a:r>
              <a:rPr lang="en-US" sz="1600" b="1" dirty="0" smtClean="0">
                <a:solidFill>
                  <a:schemeClr val="bg1"/>
                </a:solidFill>
              </a:rPr>
              <a:t> Layer – HUD Goggles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The HUD Goggles are the primary display unit of the system and communicates directly with surrounding 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Using </a:t>
            </a:r>
            <a:r>
              <a:rPr lang="en-US" sz="1600" dirty="0">
                <a:solidFill>
                  <a:schemeClr val="bg1"/>
                </a:solidFill>
              </a:rPr>
              <a:t>3</a:t>
            </a:r>
            <a:r>
              <a:rPr lang="en-US" sz="1600" dirty="0" smtClean="0">
                <a:solidFill>
                  <a:schemeClr val="bg1"/>
                </a:solidFill>
              </a:rPr>
              <a:t>D cameras and Laser Range finder and Augments the field of view with relevant information.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It also incorporates the display of different sensors such as gyro , proximity sensor.  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3" name="Rectangle 210"/>
          <p:cNvSpPr txBox="1">
            <a:spLocks noChangeArrowheads="1"/>
          </p:cNvSpPr>
          <p:nvPr/>
        </p:nvSpPr>
        <p:spPr bwMode="auto">
          <a:xfrm>
            <a:off x="3011085" y="436728"/>
            <a:ext cx="3176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prstTxWarp prst="textNoShape">
              <a:avLst/>
            </a:prstTxWarp>
          </a:bodyPr>
          <a:lstStyle/>
          <a:p>
            <a:pPr>
              <a:buFont typeface="Arial" charset="0"/>
              <a:buNone/>
            </a:pPr>
            <a:r>
              <a:rPr lang="en-US" sz="4000" dirty="0" smtClean="0">
                <a:solidFill>
                  <a:schemeClr val="accent1"/>
                </a:solidFill>
                <a:latin typeface="Arial" pitchFamily="34" charset="0"/>
                <a:ea typeface="Arial" charset="0"/>
                <a:cs typeface="Arial" pitchFamily="34" charset="0"/>
              </a:rPr>
              <a:t>PACT Analysis</a:t>
            </a:r>
            <a:endParaRPr lang="en-US" sz="4000" dirty="0">
              <a:solidFill>
                <a:schemeClr val="accent1"/>
              </a:solidFill>
              <a:latin typeface="Arial" pitchFamily="34" charset="0"/>
              <a:ea typeface="Arial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46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Five Rules">
  <a:themeElements>
    <a:clrScheme name="Duarte's Five Rule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8CFEE"/>
      </a:accent1>
      <a:accent2>
        <a:srgbClr val="F0AA26"/>
      </a:accent2>
      <a:accent3>
        <a:srgbClr val="5DA01F"/>
      </a:accent3>
      <a:accent4>
        <a:srgbClr val="F3EACD"/>
      </a:accent4>
      <a:accent5>
        <a:srgbClr val="4BACC6"/>
      </a:accent5>
      <a:accent6>
        <a:srgbClr val="F79646"/>
      </a:accent6>
      <a:hlink>
        <a:srgbClr val="F0AA26"/>
      </a:hlink>
      <a:folHlink>
        <a:srgbClr val="08CFE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FiveRules</Template>
  <TotalTime>0</TotalTime>
  <Words>665</Words>
  <Application>Microsoft Office PowerPoint</Application>
  <PresentationFormat>On-screen Show (4:3)</PresentationFormat>
  <Paragraphs>178</Paragraphs>
  <Slides>19</Slides>
  <Notes>5</Notes>
  <HiddenSlides>1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Five Rules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Horizontal Prototype</vt:lpstr>
      <vt:lpstr>Scenario Prototype</vt:lpstr>
      <vt:lpstr>PowerPoint Presentation</vt:lpstr>
      <vt:lpstr>Task Analysis </vt:lpstr>
      <vt:lpstr>Tasks List</vt:lpstr>
      <vt:lpstr>Sub Tasks</vt:lpstr>
      <vt:lpstr>Task Analysis</vt:lpstr>
      <vt:lpstr>Sub Tasks( for single body motion)</vt:lpstr>
      <vt:lpstr>User Reponses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2012-05-19T08:32:04Z</dcterms:created>
  <dcterms:modified xsi:type="dcterms:W3CDTF">2012-05-28T05:48:39Z</dcterms:modified>
</cp:coreProperties>
</file>